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04" r:id="rId3"/>
    <p:sldId id="334" r:id="rId4"/>
    <p:sldId id="394" r:id="rId5"/>
    <p:sldId id="395" r:id="rId6"/>
    <p:sldId id="396" r:id="rId7"/>
    <p:sldId id="397" r:id="rId8"/>
    <p:sldId id="393" r:id="rId9"/>
    <p:sldId id="385" r:id="rId10"/>
    <p:sldId id="386" r:id="rId11"/>
    <p:sldId id="387" r:id="rId12"/>
    <p:sldId id="384" r:id="rId13"/>
    <p:sldId id="371" r:id="rId14"/>
    <p:sldId id="372" r:id="rId15"/>
    <p:sldId id="373" r:id="rId16"/>
    <p:sldId id="388" r:id="rId17"/>
    <p:sldId id="389" r:id="rId18"/>
    <p:sldId id="390" r:id="rId19"/>
    <p:sldId id="391" r:id="rId20"/>
    <p:sldId id="392" r:id="rId21"/>
    <p:sldId id="374" r:id="rId22"/>
    <p:sldId id="375" r:id="rId23"/>
    <p:sldId id="376" r:id="rId24"/>
    <p:sldId id="377" r:id="rId25"/>
    <p:sldId id="378" r:id="rId26"/>
    <p:sldId id="379" r:id="rId27"/>
    <p:sldId id="380" r:id="rId28"/>
    <p:sldId id="381" r:id="rId29"/>
    <p:sldId id="382" r:id="rId30"/>
    <p:sldId id="383" r:id="rId31"/>
    <p:sldId id="280" r:id="rId32"/>
    <p:sldId id="314" r:id="rId3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a:t>Asıl başlık stili için tıklatın</a:t>
            </a: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p:cNvSpPr>
            <a:spLocks noGrp="1"/>
          </p:cNvSpPr>
          <p:nvPr>
            <p:ph type="dt" sz="half" idx="10"/>
          </p:nvPr>
        </p:nvSpPr>
        <p:spPr/>
        <p:txBody>
          <a:bodyPr/>
          <a:lstStyle/>
          <a:p>
            <a:fld id="{F23DB37F-D896-4A38-A925-E7D58993FB7F}" type="datetimeFigureOut">
              <a:rPr lang="tr-TR" smtClean="0"/>
              <a:t>24.10.2024</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2832164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F23DB37F-D896-4A38-A925-E7D58993FB7F}" type="datetimeFigureOut">
              <a:rPr lang="tr-TR" smtClean="0"/>
              <a:t>24.10.2024</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2744091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F23DB37F-D896-4A38-A925-E7D58993FB7F}" type="datetimeFigureOut">
              <a:rPr lang="tr-TR" smtClean="0"/>
              <a:t>24.10.2024</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935235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F23DB37F-D896-4A38-A925-E7D58993FB7F}" type="datetimeFigureOut">
              <a:rPr lang="tr-TR" smtClean="0"/>
              <a:t>24.10.2024</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433115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a:t>
            </a:r>
          </a:p>
        </p:txBody>
      </p:sp>
      <p:sp>
        <p:nvSpPr>
          <p:cNvPr id="4" name="Veri Yer Tutucusu 3"/>
          <p:cNvSpPr>
            <a:spLocks noGrp="1"/>
          </p:cNvSpPr>
          <p:nvPr>
            <p:ph type="dt" sz="half" idx="10"/>
          </p:nvPr>
        </p:nvSpPr>
        <p:spPr/>
        <p:txBody>
          <a:bodyPr/>
          <a:lstStyle/>
          <a:p>
            <a:fld id="{F23DB37F-D896-4A38-A925-E7D58993FB7F}" type="datetimeFigureOut">
              <a:rPr lang="tr-TR" smtClean="0"/>
              <a:t>24.10.2024</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708546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p:cNvSpPr>
            <a:spLocks noGrp="1"/>
          </p:cNvSpPr>
          <p:nvPr>
            <p:ph type="dt" sz="half" idx="10"/>
          </p:nvPr>
        </p:nvSpPr>
        <p:spPr/>
        <p:txBody>
          <a:bodyPr/>
          <a:lstStyle/>
          <a:p>
            <a:fld id="{F23DB37F-D896-4A38-A925-E7D58993FB7F}" type="datetimeFigureOut">
              <a:rPr lang="tr-TR" smtClean="0"/>
              <a:t>24.10.2024</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1418890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a:t>Asıl başlık stili için tıklatın</a:t>
            </a: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p:cNvSpPr>
            <a:spLocks noGrp="1"/>
          </p:cNvSpPr>
          <p:nvPr>
            <p:ph type="dt" sz="half" idx="10"/>
          </p:nvPr>
        </p:nvSpPr>
        <p:spPr/>
        <p:txBody>
          <a:bodyPr/>
          <a:lstStyle/>
          <a:p>
            <a:fld id="{F23DB37F-D896-4A38-A925-E7D58993FB7F}" type="datetimeFigureOut">
              <a:rPr lang="tr-TR" smtClean="0"/>
              <a:t>24.10.2024</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1543025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Veri Yer Tutucusu 2"/>
          <p:cNvSpPr>
            <a:spLocks noGrp="1"/>
          </p:cNvSpPr>
          <p:nvPr>
            <p:ph type="dt" sz="half" idx="10"/>
          </p:nvPr>
        </p:nvSpPr>
        <p:spPr/>
        <p:txBody>
          <a:bodyPr/>
          <a:lstStyle/>
          <a:p>
            <a:fld id="{F23DB37F-D896-4A38-A925-E7D58993FB7F}" type="datetimeFigureOut">
              <a:rPr lang="tr-TR" smtClean="0"/>
              <a:t>24.10.2024</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1245655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F23DB37F-D896-4A38-A925-E7D58993FB7F}" type="datetimeFigureOut">
              <a:rPr lang="tr-TR" smtClean="0"/>
              <a:t>24.10.2024</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4009026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F23DB37F-D896-4A38-A925-E7D58993FB7F}" type="datetimeFigureOut">
              <a:rPr lang="tr-TR" smtClean="0"/>
              <a:t>24.10.2024</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2573012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F23DB37F-D896-4A38-A925-E7D58993FB7F}" type="datetimeFigureOut">
              <a:rPr lang="tr-TR" smtClean="0"/>
              <a:t>24.10.2024</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D5E1F808-0CB7-480B-8632-A669506E9D72}" type="slidenum">
              <a:rPr lang="tr-TR" smtClean="0"/>
              <a:t>‹#›</a:t>
            </a:fld>
            <a:endParaRPr lang="tr-TR"/>
          </a:p>
        </p:txBody>
      </p:sp>
    </p:spTree>
    <p:extLst>
      <p:ext uri="{BB962C8B-B14F-4D97-AF65-F5344CB8AC3E}">
        <p14:creationId xmlns:p14="http://schemas.microsoft.com/office/powerpoint/2010/main" val="3009595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 için tıklatın</a:t>
            </a: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3DB37F-D896-4A38-A925-E7D58993FB7F}" type="datetimeFigureOut">
              <a:rPr lang="tr-TR" smtClean="0"/>
              <a:t>24.10.2024</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E1F808-0CB7-480B-8632-A669506E9D72}" type="slidenum">
              <a:rPr lang="tr-TR" smtClean="0"/>
              <a:t>‹#›</a:t>
            </a:fld>
            <a:endParaRPr lang="tr-TR"/>
          </a:p>
        </p:txBody>
      </p:sp>
    </p:spTree>
    <p:extLst>
      <p:ext uri="{BB962C8B-B14F-4D97-AF65-F5344CB8AC3E}">
        <p14:creationId xmlns:p14="http://schemas.microsoft.com/office/powerpoint/2010/main" val="8278495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tr.wikipedia.org/wiki/Dosya:%C3%87izelge1.jpg"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tr.wikipedia.org/wiki/Ba%C5%9Far%C4%B1m_%C3%B6l%C3%A7%C3%BCs%C3%BC" TargetMode="External"/><Relationship Id="rId2" Type="http://schemas.openxmlformats.org/officeDocument/2006/relationships/hyperlink" Target="https://tr.wikipedia.org/wiki/Bilgisayar_mimarisi"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227909" y="1123406"/>
            <a:ext cx="9144000" cy="2429692"/>
          </a:xfrm>
        </p:spPr>
        <p:txBody>
          <a:bodyPr>
            <a:normAutofit/>
          </a:bodyPr>
          <a:lstStyle/>
          <a:p>
            <a:r>
              <a:rPr lang="tr-TR" sz="4500" b="1" dirty="0"/>
              <a:t>Bilgisayar Mimarisi</a:t>
            </a:r>
            <a:br>
              <a:rPr lang="tr-TR" sz="4500" b="1" dirty="0"/>
            </a:br>
            <a:r>
              <a:rPr lang="tr-TR" sz="4500" b="1" dirty="0"/>
              <a:t>BMB 3009</a:t>
            </a:r>
            <a:br>
              <a:rPr lang="tr-TR" sz="4500" b="1" dirty="0"/>
            </a:br>
            <a:r>
              <a:rPr lang="tr-TR" sz="4500" b="1" dirty="0"/>
              <a:t>Hafta 4</a:t>
            </a:r>
            <a:endParaRPr lang="tr-TR" sz="4500" dirty="0"/>
          </a:p>
        </p:txBody>
      </p:sp>
      <p:sp>
        <p:nvSpPr>
          <p:cNvPr id="3" name="Unvan 1"/>
          <p:cNvSpPr txBox="1">
            <a:spLocks/>
          </p:cNvSpPr>
          <p:nvPr/>
        </p:nvSpPr>
        <p:spPr>
          <a:xfrm>
            <a:off x="1092926" y="3492137"/>
            <a:ext cx="9144000" cy="252548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r>
              <a:rPr lang="tr-TR" sz="2500" b="1" dirty="0">
                <a:solidFill>
                  <a:schemeClr val="bg1">
                    <a:lumMod val="75000"/>
                  </a:schemeClr>
                </a:solidFill>
                <a:latin typeface="Sitka Heading" panose="02000505000000020004" pitchFamily="2" charset="0"/>
                <a:cs typeface="Times New Roman" panose="02020603050405020304" pitchFamily="18" charset="0"/>
              </a:rPr>
              <a:t>Hoş geldiniz…</a:t>
            </a:r>
          </a:p>
        </p:txBody>
      </p:sp>
    </p:spTree>
    <p:extLst>
      <p:ext uri="{BB962C8B-B14F-4D97-AF65-F5344CB8AC3E}">
        <p14:creationId xmlns:p14="http://schemas.microsoft.com/office/powerpoint/2010/main" val="4260644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865819"/>
          </a:xfrm>
          <a:prstGeom prst="rect">
            <a:avLst/>
          </a:prstGeom>
        </p:spPr>
        <p:txBody>
          <a:bodyPr wrap="square">
            <a:spAutoFit/>
          </a:bodyPr>
          <a:lstStyle/>
          <a:p>
            <a:pPr algn="just">
              <a:lnSpc>
                <a:spcPct val="150000"/>
              </a:lnSpc>
              <a:spcAft>
                <a:spcPts val="1125"/>
              </a:spcAft>
            </a:pPr>
            <a:r>
              <a:rPr lang="tr-TR" sz="3000" dirty="0"/>
              <a:t>Günümüzde daha hızlı işlemci tasarımında kullanılan önemli bir yöntemdir. Boru hattı işlemcinin komut döngü süresini azaltır bundan dolayı da birim döngü zamanına düşen komut sayısı artar. Boru hattında bütün aşamalardan geçmek gerekir. Tek bir komutun işini değil toplu komutların işlerini hızlandırır. Kısacası toplamda üretilen işi artırır. Olası hızlanma boru hattındaki aşama sayısına bağlı olarak değişir.</a:t>
            </a: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15860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865819"/>
          </a:xfrm>
          <a:prstGeom prst="rect">
            <a:avLst/>
          </a:prstGeom>
        </p:spPr>
        <p:txBody>
          <a:bodyPr wrap="square">
            <a:spAutoFit/>
          </a:bodyPr>
          <a:lstStyle/>
          <a:p>
            <a:pPr algn="just">
              <a:lnSpc>
                <a:spcPct val="150000"/>
              </a:lnSpc>
              <a:spcAft>
                <a:spcPts val="1125"/>
              </a:spcAft>
            </a:pPr>
            <a:r>
              <a:rPr lang="tr-TR" sz="3000" dirty="0"/>
              <a:t>Günümüzde daha hızlı işlemci tasarımında kullanılan önemli bir yöntemdir. Boru hattı işlemcinin komut döngü süresini azaltır bundan dolayı da birim döngü zamanına düşen komut sayısı artar. Boru hattında bütün aşamalardan geçmek gerekir. Tek bir komutun işini değil toplu komutların işlerini hızlandırır. Kısacası toplamda üretilen işi artırır. Olası hızlanma boru hattındaki aşama sayısına bağlı olarak değişir.</a:t>
            </a: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182118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5" name="Resim 4"/>
          <p:cNvPicPr/>
          <p:nvPr/>
        </p:nvPicPr>
        <p:blipFill>
          <a:blip r:embed="rId2"/>
          <a:stretch>
            <a:fillRect/>
          </a:stretch>
        </p:blipFill>
        <p:spPr>
          <a:xfrm>
            <a:off x="1193073" y="1246052"/>
            <a:ext cx="7602583" cy="4771571"/>
          </a:xfrm>
          <a:prstGeom prst="rect">
            <a:avLst/>
          </a:prstGeom>
        </p:spPr>
      </p:pic>
    </p:spTree>
    <p:extLst>
      <p:ext uri="{BB962C8B-B14F-4D97-AF65-F5344CB8AC3E}">
        <p14:creationId xmlns:p14="http://schemas.microsoft.com/office/powerpoint/2010/main" val="707224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029788" y="1231912"/>
            <a:ext cx="8270965" cy="4898922"/>
          </a:xfrm>
          <a:prstGeom prst="rect">
            <a:avLst/>
          </a:prstGeom>
        </p:spPr>
      </p:pic>
    </p:spTree>
    <p:extLst>
      <p:ext uri="{BB962C8B-B14F-4D97-AF65-F5344CB8AC3E}">
        <p14:creationId xmlns:p14="http://schemas.microsoft.com/office/powerpoint/2010/main" val="1508513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092925" y="1228419"/>
            <a:ext cx="8103325" cy="4789203"/>
          </a:xfrm>
          <a:prstGeom prst="rect">
            <a:avLst/>
          </a:prstGeom>
        </p:spPr>
      </p:pic>
    </p:spTree>
    <p:extLst>
      <p:ext uri="{BB962C8B-B14F-4D97-AF65-F5344CB8AC3E}">
        <p14:creationId xmlns:p14="http://schemas.microsoft.com/office/powerpoint/2010/main" val="224479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193074" y="1474651"/>
            <a:ext cx="7794172" cy="4664892"/>
          </a:xfrm>
          <a:prstGeom prst="rect">
            <a:avLst/>
          </a:prstGeom>
        </p:spPr>
      </p:pic>
    </p:spTree>
    <p:extLst>
      <p:ext uri="{BB962C8B-B14F-4D97-AF65-F5344CB8AC3E}">
        <p14:creationId xmlns:p14="http://schemas.microsoft.com/office/powerpoint/2010/main" val="5463447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5311711"/>
          </a:xfrm>
          <a:prstGeom prst="rect">
            <a:avLst/>
          </a:prstGeom>
        </p:spPr>
        <p:txBody>
          <a:bodyPr wrap="square">
            <a:spAutoFit/>
          </a:bodyPr>
          <a:lstStyle/>
          <a:p>
            <a:endParaRPr lang="tr-TR" sz="3000" b="1" dirty="0"/>
          </a:p>
          <a:p>
            <a:r>
              <a:rPr lang="tr-TR" sz="3000" b="1" dirty="0"/>
              <a:t>Boru hattı hızını etkileyen etkenler</a:t>
            </a:r>
            <a:endParaRPr lang="tr-TR" sz="3000" dirty="0"/>
          </a:p>
          <a:p>
            <a:pPr lvl="0"/>
            <a:r>
              <a:rPr lang="tr-TR" sz="3000" dirty="0"/>
              <a:t>Boru hattındaki aşama sayısı ne kadar fazlaysa boru hattı hızlanması o kadar yavaştır.</a:t>
            </a:r>
          </a:p>
          <a:p>
            <a:pPr lvl="0"/>
            <a:r>
              <a:rPr lang="tr-TR" sz="3000" dirty="0"/>
              <a:t>Boru hattındaki aşamaların uzunluğunun sabit veya değişken olması; sabit olursa daha hızlı, değişken olursa hızlanma süresi azalır.</a:t>
            </a:r>
          </a:p>
          <a:p>
            <a:pPr lvl="0"/>
            <a:r>
              <a:rPr lang="tr-TR" sz="3000" dirty="0"/>
              <a:t>Buyruk biçimleri ne kadar farklıysa hızlanma o kadar az olur.</a:t>
            </a:r>
          </a:p>
          <a:p>
            <a:pPr algn="just">
              <a:lnSpc>
                <a:spcPct val="150000"/>
              </a:lnSpc>
              <a:spcAft>
                <a:spcPts val="1125"/>
              </a:spcAft>
            </a:pPr>
            <a:endParaRPr lang="tr-TR" sz="3000" dirty="0">
              <a:latin typeface="Times New Roman" panose="02020603050405020304" pitchFamily="18" charset="0"/>
              <a:ea typeface="Times New Roman" panose="02020603050405020304" pitchFamily="18" charset="0"/>
            </a:endParaRPr>
          </a:p>
          <a:p>
            <a:pPr algn="just">
              <a:lnSpc>
                <a:spcPct val="150000"/>
              </a:lnSpc>
              <a:spcAft>
                <a:spcPts val="1125"/>
              </a:spcAft>
            </a:pP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15247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6542817"/>
          </a:xfrm>
          <a:prstGeom prst="rect">
            <a:avLst/>
          </a:prstGeom>
        </p:spPr>
        <p:txBody>
          <a:bodyPr wrap="square">
            <a:spAutoFit/>
          </a:bodyPr>
          <a:lstStyle/>
          <a:p>
            <a:pPr lvl="0"/>
            <a:endParaRPr lang="tr-TR" sz="3200" dirty="0"/>
          </a:p>
          <a:p>
            <a:pPr lvl="0"/>
            <a:r>
              <a:rPr lang="tr-TR" sz="3200" dirty="0"/>
              <a:t>Boru hattının dolma ve boşalma zamanları hızlanmayı etkiler. Dolma-boşalma süreleri ne kadar kısa olursa hızlanması o kadar artar.</a:t>
            </a:r>
          </a:p>
          <a:p>
            <a:pPr lvl="0"/>
            <a:r>
              <a:rPr lang="tr-TR" sz="3200" dirty="0"/>
              <a:t>Komutların bağımlılıklarına göre hızlanma yavaşlar. Komutlar arasındaki bağımlılık gecikme hızını artırır. Bundan dolayı; komut bağımlılıklarının az olması, gecikmeyi azaltır ve hızlanmayı artırır.</a:t>
            </a:r>
          </a:p>
          <a:p>
            <a:pPr lvl="0"/>
            <a:r>
              <a:rPr lang="tr-TR" sz="3200" dirty="0"/>
              <a:t>Boru hattında, en uzun olan aşamaya göre sınırlama yapılır.</a:t>
            </a:r>
          </a:p>
          <a:p>
            <a:pPr algn="just">
              <a:lnSpc>
                <a:spcPct val="150000"/>
              </a:lnSpc>
              <a:spcAft>
                <a:spcPts val="1125"/>
              </a:spcAft>
            </a:pPr>
            <a:endParaRPr lang="tr-TR" sz="3000" dirty="0">
              <a:latin typeface="Times New Roman" panose="02020603050405020304" pitchFamily="18" charset="0"/>
              <a:ea typeface="Times New Roman" panose="02020603050405020304" pitchFamily="18" charset="0"/>
            </a:endParaRPr>
          </a:p>
          <a:p>
            <a:pPr algn="just">
              <a:lnSpc>
                <a:spcPct val="150000"/>
              </a:lnSpc>
              <a:spcAft>
                <a:spcPts val="1125"/>
              </a:spcAft>
            </a:pP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796859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err="1"/>
              <a:t>Pipeline</a:t>
            </a:r>
            <a:r>
              <a:rPr lang="tr-TR" sz="4500" b="1" dirty="0"/>
              <a:t> </a:t>
            </a:r>
            <a:r>
              <a:rPr lang="tr-TR" sz="4500" b="1" dirty="0" err="1"/>
              <a:t>ın</a:t>
            </a:r>
            <a:r>
              <a:rPr lang="tr-TR" sz="4500" b="1" dirty="0"/>
              <a:t> avantajları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031873"/>
          </a:xfrm>
          <a:prstGeom prst="rect">
            <a:avLst/>
          </a:prstGeom>
        </p:spPr>
        <p:txBody>
          <a:bodyPr wrap="square">
            <a:spAutoFit/>
          </a:bodyPr>
          <a:lstStyle/>
          <a:p>
            <a:pPr lvl="0"/>
            <a:endParaRPr lang="tr-TR" sz="3200" dirty="0"/>
          </a:p>
          <a:p>
            <a:pPr lvl="0"/>
            <a:r>
              <a:rPr lang="tr-TR" sz="3200" dirty="0"/>
              <a:t>İşlemcinin döngü zamanını azaltır, böylece komut genişliğini birçok durumda arttırır.</a:t>
            </a:r>
          </a:p>
          <a:p>
            <a:pPr lvl="0"/>
            <a:r>
              <a:rPr lang="tr-TR" sz="3200" dirty="0"/>
              <a:t>Toplu komut işlemlerinde çevrim zamanı azalır. Bu durumda yürütme zamanı azaltılmış olur. Bu da başarımı artırır.</a:t>
            </a:r>
          </a:p>
          <a:p>
            <a:pPr lvl="0"/>
            <a:r>
              <a:rPr lang="tr-TR" sz="3200" dirty="0"/>
              <a:t>Kullanılmayan kaynakların boş kalmasını engeller. Kaynakların verimli kullanılmasını sağlar.</a:t>
            </a:r>
          </a:p>
        </p:txBody>
      </p:sp>
    </p:spTree>
    <p:extLst>
      <p:ext uri="{BB962C8B-B14F-4D97-AF65-F5344CB8AC3E}">
        <p14:creationId xmlns:p14="http://schemas.microsoft.com/office/powerpoint/2010/main" val="1456804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err="1"/>
              <a:t>Pipeline</a:t>
            </a:r>
            <a:r>
              <a:rPr lang="tr-TR" sz="4500" b="1" dirty="0"/>
              <a:t> </a:t>
            </a:r>
            <a:r>
              <a:rPr lang="tr-TR" sz="4500" b="1" dirty="0" err="1"/>
              <a:t>ın</a:t>
            </a:r>
            <a:r>
              <a:rPr lang="tr-TR" sz="4500" b="1" dirty="0"/>
              <a:t> avantajları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077218"/>
          </a:xfrm>
          <a:prstGeom prst="rect">
            <a:avLst/>
          </a:prstGeom>
        </p:spPr>
        <p:txBody>
          <a:bodyPr wrap="square">
            <a:spAutoFit/>
          </a:bodyPr>
          <a:lstStyle/>
          <a:p>
            <a:pPr lvl="0"/>
            <a:r>
              <a:rPr lang="tr-TR" sz="3200" dirty="0"/>
              <a:t>.</a:t>
            </a:r>
          </a:p>
          <a:p>
            <a:pPr lvl="0"/>
            <a:endParaRPr lang="tr-TR" sz="3200" dirty="0"/>
          </a:p>
        </p:txBody>
      </p:sp>
      <p:pic>
        <p:nvPicPr>
          <p:cNvPr id="5" name="Resim 4" descr="Çizelge1.jpg">
            <a:hlinkClick r:id="rId2"/>
          </p:cNvPr>
          <p:cNvPicPr/>
          <p:nvPr/>
        </p:nvPicPr>
        <p:blipFill>
          <a:blip r:embed="rId3">
            <a:extLst>
              <a:ext uri="{28A0092B-C50C-407E-A947-70E740481C1C}">
                <a14:useLocalDpi xmlns:a14="http://schemas.microsoft.com/office/drawing/2010/main" val="0"/>
              </a:ext>
            </a:extLst>
          </a:blip>
          <a:srcRect/>
          <a:stretch>
            <a:fillRect/>
          </a:stretch>
        </p:blipFill>
        <p:spPr bwMode="auto">
          <a:xfrm>
            <a:off x="2639695" y="1774507"/>
            <a:ext cx="6912610" cy="3308985"/>
          </a:xfrm>
          <a:prstGeom prst="rect">
            <a:avLst/>
          </a:prstGeom>
          <a:noFill/>
          <a:ln>
            <a:noFill/>
          </a:ln>
        </p:spPr>
      </p:pic>
    </p:spTree>
    <p:extLst>
      <p:ext uri="{BB962C8B-B14F-4D97-AF65-F5344CB8AC3E}">
        <p14:creationId xmlns:p14="http://schemas.microsoft.com/office/powerpoint/2010/main" val="3137276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227909" y="1123405"/>
            <a:ext cx="10093234" cy="5042264"/>
          </a:xfrm>
        </p:spPr>
        <p:txBody>
          <a:bodyPr>
            <a:normAutofit fontScale="90000"/>
          </a:bodyPr>
          <a:lstStyle/>
          <a:p>
            <a:br>
              <a:rPr lang="tr-TR" sz="4500" b="1" dirty="0"/>
            </a:br>
            <a:r>
              <a:rPr lang="tr-TR" sz="4500" b="1" dirty="0"/>
              <a:t>Dersin Özeti</a:t>
            </a:r>
            <a:br>
              <a:rPr lang="tr-TR" sz="4500" b="1" dirty="0"/>
            </a:br>
            <a:br>
              <a:rPr lang="tr-TR" sz="4500" b="1" dirty="0"/>
            </a:br>
            <a:r>
              <a:rPr lang="tr-TR" sz="4500" b="1" dirty="0"/>
              <a:t>İşlemci Hızından </a:t>
            </a:r>
            <a:r>
              <a:rPr lang="tr-TR" sz="4500" b="1" dirty="0" err="1"/>
              <a:t>pipeline</a:t>
            </a:r>
            <a:r>
              <a:rPr lang="tr-TR" sz="4500" b="1" dirty="0"/>
              <a:t> a geçiş</a:t>
            </a:r>
            <a:br>
              <a:rPr lang="tr-TR" sz="4500" b="1" dirty="0"/>
            </a:br>
            <a:r>
              <a:rPr lang="tr-TR" sz="4500" b="1" dirty="0" err="1"/>
              <a:t>Pipeline</a:t>
            </a:r>
            <a:r>
              <a:rPr lang="tr-TR" sz="4500" b="1" dirty="0"/>
              <a:t> yapısı</a:t>
            </a:r>
            <a:br>
              <a:rPr lang="tr-TR" sz="4500" b="1" dirty="0"/>
            </a:br>
            <a:r>
              <a:rPr lang="tr-TR" sz="4500" b="1" dirty="0" err="1"/>
              <a:t>Pipeline</a:t>
            </a:r>
            <a:r>
              <a:rPr lang="tr-TR" sz="4500" b="1" dirty="0"/>
              <a:t> işlemci mimarisi</a:t>
            </a:r>
            <a:br>
              <a:rPr lang="tr-TR" sz="4500" b="1" dirty="0"/>
            </a:br>
            <a:br>
              <a:rPr lang="tr-TR" sz="4500" b="1" dirty="0"/>
            </a:br>
            <a:br>
              <a:rPr lang="tr-TR" sz="4500" b="1" dirty="0"/>
            </a:b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Tree>
    <p:extLst>
      <p:ext uri="{BB962C8B-B14F-4D97-AF65-F5344CB8AC3E}">
        <p14:creationId xmlns:p14="http://schemas.microsoft.com/office/powerpoint/2010/main" val="2482878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err="1"/>
              <a:t>Pipeline</a:t>
            </a:r>
            <a:r>
              <a:rPr lang="tr-TR" sz="4500" b="1" dirty="0"/>
              <a:t> </a:t>
            </a:r>
            <a:r>
              <a:rPr lang="tr-TR" sz="4500" b="1" dirty="0" err="1"/>
              <a:t>ın</a:t>
            </a:r>
            <a:r>
              <a:rPr lang="tr-TR" sz="4500" b="1" dirty="0"/>
              <a:t> dezavantajları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10219508" cy="4708981"/>
          </a:xfrm>
          <a:prstGeom prst="rect">
            <a:avLst/>
          </a:prstGeom>
        </p:spPr>
        <p:txBody>
          <a:bodyPr wrap="square">
            <a:spAutoFit/>
          </a:bodyPr>
          <a:lstStyle/>
          <a:p>
            <a:pPr lvl="0"/>
            <a:r>
              <a:rPr lang="tr-TR" sz="3000" dirty="0"/>
              <a:t>İşlemci tek bir komut zamanı yürütür. Çok </a:t>
            </a:r>
            <a:r>
              <a:rPr lang="tr-TR" sz="3000" dirty="0" err="1"/>
              <a:t>bölümlülük</a:t>
            </a:r>
            <a:r>
              <a:rPr lang="tr-TR" sz="3000" dirty="0"/>
              <a:t> hata ve problem kodları aynı zamanda işletilirler. Sonuç olarak tasarım basitleşir ve ucuza mal olur.</a:t>
            </a:r>
          </a:p>
          <a:p>
            <a:pPr lvl="0"/>
            <a:r>
              <a:rPr lang="tr-TR" sz="3000" dirty="0"/>
              <a:t>Boru hattı kullanılmayan bir sistemde komut gizliliği, kullanılan sisteme göre daha azdır. Tabi bunun olması için boru hattı kullanılan sisteme daha fazla </a:t>
            </a:r>
            <a:r>
              <a:rPr lang="tr-TR" sz="3000" dirty="0" err="1"/>
              <a:t>flip-flop</a:t>
            </a:r>
            <a:r>
              <a:rPr lang="tr-TR" sz="3000" dirty="0"/>
              <a:t> eklemek gereklidir.</a:t>
            </a:r>
          </a:p>
          <a:p>
            <a:pPr lvl="0"/>
            <a:r>
              <a:rPr lang="tr-TR" sz="3000" dirty="0"/>
              <a:t>Boru hattı kullanılmamış bir sistemin sabit bir komut genişliği bulunur. Boru hattı kullanılan sistemin başarımını önceden bilmek çok güçtür ve farklı programlarda, farklı komut boylarında farklılık gösterebilir.</a:t>
            </a:r>
          </a:p>
        </p:txBody>
      </p:sp>
    </p:spTree>
    <p:extLst>
      <p:ext uri="{BB962C8B-B14F-4D97-AF65-F5344CB8AC3E}">
        <p14:creationId xmlns:p14="http://schemas.microsoft.com/office/powerpoint/2010/main" val="2734187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193073" y="1288460"/>
            <a:ext cx="7724503" cy="4938169"/>
          </a:xfrm>
          <a:prstGeom prst="rect">
            <a:avLst/>
          </a:prstGeom>
        </p:spPr>
      </p:pic>
    </p:spTree>
    <p:extLst>
      <p:ext uri="{BB962C8B-B14F-4D97-AF65-F5344CB8AC3E}">
        <p14:creationId xmlns:p14="http://schemas.microsoft.com/office/powerpoint/2010/main" val="1589394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092926" y="1183185"/>
            <a:ext cx="7040880" cy="4965065"/>
          </a:xfrm>
          <a:prstGeom prst="rect">
            <a:avLst/>
          </a:prstGeom>
        </p:spPr>
      </p:pic>
    </p:spTree>
    <p:extLst>
      <p:ext uri="{BB962C8B-B14F-4D97-AF65-F5344CB8AC3E}">
        <p14:creationId xmlns:p14="http://schemas.microsoft.com/office/powerpoint/2010/main" val="27020749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193073" y="1185271"/>
            <a:ext cx="7262949" cy="5111025"/>
          </a:xfrm>
          <a:prstGeom prst="rect">
            <a:avLst/>
          </a:prstGeom>
        </p:spPr>
      </p:pic>
    </p:spTree>
    <p:extLst>
      <p:ext uri="{BB962C8B-B14F-4D97-AF65-F5344CB8AC3E}">
        <p14:creationId xmlns:p14="http://schemas.microsoft.com/office/powerpoint/2010/main" val="855279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092925" y="1274717"/>
            <a:ext cx="6910251" cy="4812574"/>
          </a:xfrm>
          <a:prstGeom prst="rect">
            <a:avLst/>
          </a:prstGeom>
        </p:spPr>
      </p:pic>
    </p:spTree>
    <p:extLst>
      <p:ext uri="{BB962C8B-B14F-4D97-AF65-F5344CB8AC3E}">
        <p14:creationId xmlns:p14="http://schemas.microsoft.com/office/powerpoint/2010/main" val="961142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264919" y="1457823"/>
            <a:ext cx="7434943" cy="4690428"/>
          </a:xfrm>
          <a:prstGeom prst="rect">
            <a:avLst/>
          </a:prstGeom>
        </p:spPr>
      </p:pic>
    </p:spTree>
    <p:extLst>
      <p:ext uri="{BB962C8B-B14F-4D97-AF65-F5344CB8AC3E}">
        <p14:creationId xmlns:p14="http://schemas.microsoft.com/office/powerpoint/2010/main" val="19855270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092926" y="1283969"/>
            <a:ext cx="6988628" cy="4733653"/>
          </a:xfrm>
          <a:prstGeom prst="rect">
            <a:avLst/>
          </a:prstGeom>
        </p:spPr>
      </p:pic>
    </p:spTree>
    <p:extLst>
      <p:ext uri="{BB962C8B-B14F-4D97-AF65-F5344CB8AC3E}">
        <p14:creationId xmlns:p14="http://schemas.microsoft.com/office/powerpoint/2010/main" val="32204306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273628" y="1221785"/>
            <a:ext cx="7138851" cy="4935175"/>
          </a:xfrm>
          <a:prstGeom prst="rect">
            <a:avLst/>
          </a:prstGeom>
        </p:spPr>
      </p:pic>
    </p:spTree>
    <p:extLst>
      <p:ext uri="{BB962C8B-B14F-4D97-AF65-F5344CB8AC3E}">
        <p14:creationId xmlns:p14="http://schemas.microsoft.com/office/powerpoint/2010/main" val="829084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6" name="Resim 5"/>
          <p:cNvPicPr/>
          <p:nvPr/>
        </p:nvPicPr>
        <p:blipFill>
          <a:blip r:embed="rId2"/>
          <a:stretch>
            <a:fillRect/>
          </a:stretch>
        </p:blipFill>
        <p:spPr>
          <a:xfrm>
            <a:off x="1193074" y="1089472"/>
            <a:ext cx="6792686" cy="5015237"/>
          </a:xfrm>
          <a:prstGeom prst="rect">
            <a:avLst/>
          </a:prstGeom>
        </p:spPr>
      </p:pic>
    </p:spTree>
    <p:extLst>
      <p:ext uri="{BB962C8B-B14F-4D97-AF65-F5344CB8AC3E}">
        <p14:creationId xmlns:p14="http://schemas.microsoft.com/office/powerpoint/2010/main" val="10509709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193073" y="1245824"/>
            <a:ext cx="6923315" cy="4911136"/>
          </a:xfrm>
          <a:prstGeom prst="rect">
            <a:avLst/>
          </a:prstGeom>
        </p:spPr>
      </p:pic>
    </p:spTree>
    <p:extLst>
      <p:ext uri="{BB962C8B-B14F-4D97-AF65-F5344CB8AC3E}">
        <p14:creationId xmlns:p14="http://schemas.microsoft.com/office/powerpoint/2010/main" val="1001563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a:t>İşlemci Hızı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2968057"/>
          </a:xfrm>
          <a:prstGeom prst="rect">
            <a:avLst/>
          </a:prstGeom>
        </p:spPr>
        <p:txBody>
          <a:bodyPr wrap="square">
            <a:spAutoFit/>
          </a:bodyPr>
          <a:lstStyle/>
          <a:p>
            <a:pPr algn="just">
              <a:lnSpc>
                <a:spcPct val="150000"/>
              </a:lnSpc>
              <a:spcAft>
                <a:spcPts val="1125"/>
              </a:spcAft>
            </a:pPr>
            <a:r>
              <a:rPr lang="tr-TR" sz="3200" b="1" dirty="0"/>
              <a:t>Bir işlemcideki bütün elemanlar saat vuruşlarıyla çalışır. Saat hızı bir işlemcinin saniyede ne kadar çevrim yapabileceğini belirler. Saat hızı 200 MHz olan bir işlemci kendi içinde saniyede 200 çevrim yapabilir. </a:t>
            </a:r>
            <a:endParaRPr lang="tr-TR" sz="3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8643961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318438"/>
          </a:xfrm>
          <a:prstGeom prst="rect">
            <a:avLst/>
          </a:prstGeom>
        </p:spPr>
        <p:txBody>
          <a:bodyPr wrap="square">
            <a:spAutoFit/>
          </a:bodyPr>
          <a:lstStyle/>
          <a:p>
            <a:pPr algn="just">
              <a:lnSpc>
                <a:spcPct val="150000"/>
              </a:lnSpc>
              <a:spcAft>
                <a:spcPts val="1125"/>
              </a:spcAft>
            </a:pPr>
            <a:r>
              <a:rPr lang="tr-TR" sz="2500" dirty="0">
                <a:latin typeface="Times New Roman" panose="02020603050405020304" pitchFamily="18" charset="0"/>
                <a:ea typeface="Times New Roman" panose="02020603050405020304" pitchFamily="18" charset="0"/>
              </a:rPr>
              <a:t>.</a:t>
            </a:r>
          </a:p>
          <a:p>
            <a:pPr algn="just">
              <a:lnSpc>
                <a:spcPct val="150000"/>
              </a:lnSpc>
              <a:spcAft>
                <a:spcPts val="1125"/>
              </a:spcAft>
            </a:pPr>
            <a:endParaRPr lang="tr-TR" sz="2500" dirty="0">
              <a:latin typeface="Times New Roman" panose="02020603050405020304" pitchFamily="18" charset="0"/>
              <a:ea typeface="Times New Roman" panose="02020603050405020304" pitchFamily="18" charset="0"/>
            </a:endParaRPr>
          </a:p>
        </p:txBody>
      </p:sp>
      <p:pic>
        <p:nvPicPr>
          <p:cNvPr id="7" name="Resim 6"/>
          <p:cNvPicPr/>
          <p:nvPr/>
        </p:nvPicPr>
        <p:blipFill>
          <a:blip r:embed="rId2"/>
          <a:stretch>
            <a:fillRect/>
          </a:stretch>
        </p:blipFill>
        <p:spPr>
          <a:xfrm>
            <a:off x="1193073" y="1245824"/>
            <a:ext cx="6923315" cy="4911136"/>
          </a:xfrm>
          <a:prstGeom prst="rect">
            <a:avLst/>
          </a:prstGeom>
        </p:spPr>
      </p:pic>
    </p:spTree>
    <p:extLst>
      <p:ext uri="{BB962C8B-B14F-4D97-AF65-F5344CB8AC3E}">
        <p14:creationId xmlns:p14="http://schemas.microsoft.com/office/powerpoint/2010/main" val="11729143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210491" y="2724740"/>
            <a:ext cx="9144000" cy="1159284"/>
          </a:xfrm>
        </p:spPr>
        <p:txBody>
          <a:bodyPr>
            <a:normAutofit/>
          </a:bodyPr>
          <a:lstStyle/>
          <a:p>
            <a:r>
              <a:rPr lang="tr-TR" sz="4000" b="1" dirty="0"/>
              <a:t>Teşekkürler.</a:t>
            </a:r>
          </a:p>
        </p:txBody>
      </p:sp>
    </p:spTree>
    <p:extLst>
      <p:ext uri="{BB962C8B-B14F-4D97-AF65-F5344CB8AC3E}">
        <p14:creationId xmlns:p14="http://schemas.microsoft.com/office/powerpoint/2010/main" val="13740048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210491" y="2724740"/>
            <a:ext cx="9144000" cy="1159284"/>
          </a:xfrm>
        </p:spPr>
        <p:txBody>
          <a:bodyPr>
            <a:normAutofit fontScale="90000"/>
          </a:bodyPr>
          <a:lstStyle/>
          <a:p>
            <a:br>
              <a:rPr lang="tr-TR" sz="4000" b="1" dirty="0">
                <a:solidFill>
                  <a:schemeClr val="bg1">
                    <a:lumMod val="75000"/>
                  </a:schemeClr>
                </a:solidFill>
              </a:rPr>
            </a:br>
            <a:br>
              <a:rPr lang="tr-TR" sz="4000" b="1" dirty="0">
                <a:solidFill>
                  <a:schemeClr val="bg1">
                    <a:lumMod val="75000"/>
                  </a:schemeClr>
                </a:solidFill>
              </a:rPr>
            </a:br>
            <a:r>
              <a:rPr lang="tr-TR" sz="4000" b="1" dirty="0">
                <a:solidFill>
                  <a:schemeClr val="bg1">
                    <a:lumMod val="75000"/>
                  </a:schemeClr>
                </a:solidFill>
              </a:rPr>
              <a:t>Kaynaklar:</a:t>
            </a:r>
            <a:br>
              <a:rPr lang="tr-TR" sz="4000" b="1" dirty="0"/>
            </a:br>
            <a:br>
              <a:rPr lang="tr-TR" sz="4000" b="1" dirty="0"/>
            </a:br>
            <a:br>
              <a:rPr lang="tr-TR" sz="4000" b="1" dirty="0"/>
            </a:br>
            <a:r>
              <a:rPr lang="tr-TR" sz="4000" b="1" dirty="0">
                <a:solidFill>
                  <a:schemeClr val="bg1">
                    <a:lumMod val="75000"/>
                  </a:schemeClr>
                </a:solidFill>
              </a:rPr>
              <a:t>1- </a:t>
            </a:r>
            <a:r>
              <a:rPr lang="tr-TR" sz="4000" b="1" dirty="0" err="1">
                <a:solidFill>
                  <a:schemeClr val="bg1">
                    <a:lumMod val="75000"/>
                  </a:schemeClr>
                </a:solidFill>
              </a:rPr>
              <a:t>Wikipedia</a:t>
            </a:r>
            <a:r>
              <a:rPr lang="tr-TR" sz="4000" b="1" dirty="0">
                <a:solidFill>
                  <a:schemeClr val="bg1">
                    <a:lumMod val="75000"/>
                  </a:schemeClr>
                </a:solidFill>
              </a:rPr>
              <a:t> </a:t>
            </a:r>
            <a:r>
              <a:rPr lang="tr-TR" sz="4000" b="1" dirty="0" err="1">
                <a:solidFill>
                  <a:schemeClr val="bg1">
                    <a:lumMod val="75000"/>
                  </a:schemeClr>
                </a:solidFill>
              </a:rPr>
              <a:t>pipeline</a:t>
            </a:r>
            <a:r>
              <a:rPr lang="tr-TR" sz="4000" b="1" dirty="0">
                <a:solidFill>
                  <a:schemeClr val="bg1">
                    <a:lumMod val="75000"/>
                  </a:schemeClr>
                </a:solidFill>
              </a:rPr>
              <a:t> işlemci tasarımı</a:t>
            </a:r>
            <a:br>
              <a:rPr lang="tr-TR" sz="4000" b="1" dirty="0">
                <a:solidFill>
                  <a:schemeClr val="bg1">
                    <a:lumMod val="75000"/>
                  </a:schemeClr>
                </a:solidFill>
              </a:rPr>
            </a:br>
            <a:r>
              <a:rPr lang="tr-TR" sz="4000" b="1" dirty="0">
                <a:solidFill>
                  <a:schemeClr val="bg1">
                    <a:lumMod val="75000"/>
                  </a:schemeClr>
                </a:solidFill>
              </a:rPr>
              <a:t>2- https://slideplayer.biz.tr/slide/10087525/</a:t>
            </a:r>
            <a:br>
              <a:rPr lang="tr-TR" sz="4000" b="1" dirty="0">
                <a:solidFill>
                  <a:schemeClr val="bg1">
                    <a:lumMod val="75000"/>
                  </a:schemeClr>
                </a:solidFill>
              </a:rPr>
            </a:br>
            <a:r>
              <a:rPr lang="tr-TR" sz="4000" b="1" dirty="0">
                <a:solidFill>
                  <a:schemeClr val="bg1">
                    <a:lumMod val="75000"/>
                  </a:schemeClr>
                </a:solidFill>
              </a:rPr>
              <a:t>3- https://user.ceng.metu.edu.tr/~erman/kku/bilgisayardonanimi/4hafta/islemci.pdf</a:t>
            </a:r>
            <a:br>
              <a:rPr lang="tr-TR" sz="4000" b="1" dirty="0">
                <a:solidFill>
                  <a:schemeClr val="bg1">
                    <a:lumMod val="75000"/>
                  </a:schemeClr>
                </a:solidFill>
              </a:rPr>
            </a:br>
            <a:endParaRPr lang="tr-TR" sz="4000" b="1" dirty="0">
              <a:solidFill>
                <a:schemeClr val="bg1">
                  <a:lumMod val="75000"/>
                </a:schemeClr>
              </a:solidFill>
            </a:endParaRPr>
          </a:p>
        </p:txBody>
      </p:sp>
    </p:spTree>
    <p:extLst>
      <p:ext uri="{BB962C8B-B14F-4D97-AF65-F5344CB8AC3E}">
        <p14:creationId xmlns:p14="http://schemas.microsoft.com/office/powerpoint/2010/main" val="3345445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a:t>İşlemci Hızı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445384"/>
          </a:xfrm>
          <a:prstGeom prst="rect">
            <a:avLst/>
          </a:prstGeom>
        </p:spPr>
        <p:txBody>
          <a:bodyPr wrap="square">
            <a:spAutoFit/>
          </a:bodyPr>
          <a:lstStyle/>
          <a:p>
            <a:pPr algn="just">
              <a:lnSpc>
                <a:spcPct val="150000"/>
              </a:lnSpc>
              <a:spcAft>
                <a:spcPts val="1125"/>
              </a:spcAft>
            </a:pPr>
            <a:r>
              <a:rPr lang="tr-TR" sz="3200" b="1" dirty="0"/>
              <a:t>Her çevrimde işlemcinin ne kadar işlem yapabileceği işlemcinin yapısına göre değişir. Bu saat vuruşları </a:t>
            </a:r>
            <a:r>
              <a:rPr lang="tr-TR" sz="3200" b="1" dirty="0" err="1"/>
              <a:t>anakart</a:t>
            </a:r>
            <a:r>
              <a:rPr lang="tr-TR" sz="3200" b="1" dirty="0"/>
              <a:t> üzerindeki </a:t>
            </a:r>
            <a:r>
              <a:rPr lang="tr-TR" sz="3200" b="1" dirty="0" err="1"/>
              <a:t>Clock</a:t>
            </a:r>
            <a:r>
              <a:rPr lang="tr-TR" sz="3200" b="1" dirty="0"/>
              <a:t> </a:t>
            </a:r>
            <a:r>
              <a:rPr lang="tr-TR" sz="3200" b="1" dirty="0" err="1"/>
              <a:t>Generator</a:t>
            </a:r>
            <a:r>
              <a:rPr lang="tr-TR" sz="3200" b="1" dirty="0"/>
              <a:t> denen yongayla üretilir. Bu yonganın içinde çok hassas kristaller vardır. Bu kristallerin titreşimleri saat vuruşlarını oluşturur. CPU dışında diğer bileşenler için de kristaller mevcuttur.</a:t>
            </a:r>
            <a:endParaRPr lang="tr-TR" sz="3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74222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a:t>İşlemci Hızı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1622239"/>
          </a:xfrm>
          <a:prstGeom prst="rect">
            <a:avLst/>
          </a:prstGeom>
        </p:spPr>
        <p:txBody>
          <a:bodyPr wrap="square">
            <a:spAutoFit/>
          </a:bodyPr>
          <a:lstStyle/>
          <a:p>
            <a:pPr algn="just">
              <a:lnSpc>
                <a:spcPct val="150000"/>
              </a:lnSpc>
              <a:spcAft>
                <a:spcPts val="1125"/>
              </a:spcAft>
            </a:pPr>
            <a:r>
              <a:rPr lang="tr-TR" sz="3200" b="1" dirty="0"/>
              <a:t>.</a:t>
            </a:r>
          </a:p>
          <a:p>
            <a:pPr algn="just">
              <a:lnSpc>
                <a:spcPct val="150000"/>
              </a:lnSpc>
              <a:spcAft>
                <a:spcPts val="1125"/>
              </a:spcAft>
            </a:pPr>
            <a:endParaRPr lang="tr-TR" sz="3200" dirty="0">
              <a:latin typeface="Times New Roman" panose="02020603050405020304" pitchFamily="18" charset="0"/>
              <a:ea typeface="Times New Roman" panose="02020603050405020304" pitchFamily="18" charset="0"/>
            </a:endParaRPr>
          </a:p>
        </p:txBody>
      </p:sp>
      <p:pic>
        <p:nvPicPr>
          <p:cNvPr id="5" name="Resim 4"/>
          <p:cNvPicPr>
            <a:picLocks noChangeAspect="1"/>
          </p:cNvPicPr>
          <p:nvPr/>
        </p:nvPicPr>
        <p:blipFill>
          <a:blip r:embed="rId2"/>
          <a:stretch>
            <a:fillRect/>
          </a:stretch>
        </p:blipFill>
        <p:spPr>
          <a:xfrm>
            <a:off x="1193073" y="1396617"/>
            <a:ext cx="4737463" cy="4808348"/>
          </a:xfrm>
          <a:prstGeom prst="rect">
            <a:avLst/>
          </a:prstGeom>
        </p:spPr>
      </p:pic>
    </p:spTree>
    <p:extLst>
      <p:ext uri="{BB962C8B-B14F-4D97-AF65-F5344CB8AC3E}">
        <p14:creationId xmlns:p14="http://schemas.microsoft.com/office/powerpoint/2010/main" val="653114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a:t>İşlemci Hızı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865819"/>
          </a:xfrm>
          <a:prstGeom prst="rect">
            <a:avLst/>
          </a:prstGeom>
        </p:spPr>
        <p:txBody>
          <a:bodyPr wrap="square">
            <a:spAutoFit/>
          </a:bodyPr>
          <a:lstStyle/>
          <a:p>
            <a:pPr algn="just">
              <a:lnSpc>
                <a:spcPct val="150000"/>
              </a:lnSpc>
              <a:spcAft>
                <a:spcPts val="1125"/>
              </a:spcAft>
            </a:pPr>
            <a:r>
              <a:rPr lang="tr-TR" sz="3000" b="1" dirty="0"/>
              <a:t>Bu saat kristali sistem hızını FSB (Front Side </a:t>
            </a:r>
            <a:r>
              <a:rPr lang="tr-TR" sz="3000" b="1" dirty="0" err="1"/>
              <a:t>Bus</a:t>
            </a:r>
            <a:r>
              <a:rPr lang="tr-TR" sz="3000" b="1" dirty="0"/>
              <a:t>) belirler. FSB, </a:t>
            </a:r>
            <a:r>
              <a:rPr lang="tr-TR" sz="3000" b="1" dirty="0" err="1"/>
              <a:t>anakarttaki</a:t>
            </a:r>
            <a:r>
              <a:rPr lang="tr-TR" sz="3000" b="1" dirty="0"/>
              <a:t> kuzey köprüsü ile işlemci arasındaki veri yoludur. Saatin her </a:t>
            </a:r>
            <a:r>
              <a:rPr lang="tr-TR" sz="3000" b="1" dirty="0" err="1"/>
              <a:t>palsi</a:t>
            </a:r>
            <a:r>
              <a:rPr lang="tr-TR" sz="3000" b="1" dirty="0"/>
              <a:t>, saniyede milyon veya milyar devirle ölçülür. Saniyedeki tek devirin ölçüsü </a:t>
            </a:r>
            <a:r>
              <a:rPr lang="tr-TR" sz="3000" b="1" dirty="0" err="1"/>
              <a:t>Hertz’dir</a:t>
            </a:r>
            <a:r>
              <a:rPr lang="tr-TR" sz="3000" b="1" dirty="0"/>
              <a:t>.  1 Hertz (Hz) = Saniyede 1 çevrim  1 Megahertz (MHz) = Saniyede 1.000.000 çevrim  1 </a:t>
            </a:r>
            <a:r>
              <a:rPr lang="tr-TR" sz="3000" b="1" dirty="0" err="1"/>
              <a:t>Gigahertz</a:t>
            </a:r>
            <a:r>
              <a:rPr lang="tr-TR" sz="3000" b="1" dirty="0"/>
              <a:t> (GHz) = Saniyede 1.000.000.000 çevrim </a:t>
            </a: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252372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a:bodyPr>
          <a:lstStyle/>
          <a:p>
            <a:r>
              <a:rPr lang="tr-TR" sz="4500" b="1" dirty="0"/>
              <a:t>İşlemci Hızı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4865819"/>
          </a:xfrm>
          <a:prstGeom prst="rect">
            <a:avLst/>
          </a:prstGeom>
        </p:spPr>
        <p:txBody>
          <a:bodyPr wrap="square">
            <a:spAutoFit/>
          </a:bodyPr>
          <a:lstStyle/>
          <a:p>
            <a:pPr algn="just">
              <a:lnSpc>
                <a:spcPct val="150000"/>
              </a:lnSpc>
              <a:spcAft>
                <a:spcPts val="1125"/>
              </a:spcAft>
            </a:pPr>
            <a:r>
              <a:rPr lang="tr-TR" sz="3000" b="1" dirty="0"/>
              <a:t>Sistem kristalinden alınan dış hız ile işlemcinin çarpan değeri çarpılarak işlemcinin saat hızı ( CPU Hızı) bulunur. Sistem hızı, tüm sistemin birlikte uyum içerisinde çalışması için gerekli olan ritmi verir. Modern bir işlemci, sistem hızının çarpanları kadar hızlı çalışır. Örneğin 100 </a:t>
            </a:r>
            <a:r>
              <a:rPr lang="tr-TR" sz="3000" b="1" dirty="0" err="1"/>
              <a:t>Mhz</a:t>
            </a:r>
            <a:r>
              <a:rPr lang="tr-TR" sz="3000" b="1" dirty="0"/>
              <a:t> sistem hızına sahip bir sistemde 1.8 </a:t>
            </a:r>
            <a:r>
              <a:rPr lang="tr-TR" sz="3000" b="1" dirty="0" err="1"/>
              <a:t>Ghz</a:t>
            </a:r>
            <a:r>
              <a:rPr lang="tr-TR" sz="3000" b="1" dirty="0"/>
              <a:t> hızında çalışan bir işlemci, 18 çarpanını kullanıyor demektir.</a:t>
            </a:r>
            <a:endParaRPr lang="tr-TR" sz="30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31972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5315558"/>
          </a:xfrm>
          <a:prstGeom prst="rect">
            <a:avLst/>
          </a:prstGeom>
        </p:spPr>
        <p:txBody>
          <a:bodyPr wrap="square">
            <a:spAutoFit/>
          </a:bodyPr>
          <a:lstStyle/>
          <a:p>
            <a:pPr algn="just">
              <a:lnSpc>
                <a:spcPct val="150000"/>
              </a:lnSpc>
              <a:spcAft>
                <a:spcPts val="1125"/>
              </a:spcAft>
            </a:pPr>
            <a:r>
              <a:rPr lang="tr-TR" sz="3200" b="1" dirty="0"/>
              <a:t>Boru hattı</a:t>
            </a:r>
            <a:r>
              <a:rPr lang="tr-TR" sz="3200" dirty="0"/>
              <a:t> yöntemi </a:t>
            </a:r>
            <a:r>
              <a:rPr lang="tr-TR" sz="3200" u="sng" dirty="0">
                <a:hlinkClick r:id="rId2" tooltip="Bilgisayar mimarisi"/>
              </a:rPr>
              <a:t>bilgisayar mimarisi</a:t>
            </a:r>
            <a:r>
              <a:rPr lang="tr-TR" sz="3200" dirty="0"/>
              <a:t> ve diğer sayısal ürünlerin tasarımında </a:t>
            </a:r>
            <a:r>
              <a:rPr lang="tr-TR" sz="3200" u="sng" dirty="0">
                <a:hlinkClick r:id="rId3" tooltip="Başarım ölçüsü"/>
              </a:rPr>
              <a:t>başarımı</a:t>
            </a:r>
            <a:r>
              <a:rPr lang="tr-TR" sz="3200" dirty="0"/>
              <a:t> artırmak için uygulanan bir yöntemdir. Komutları, boru hattı yöntemi ile işleyip daha kısa süre içinde bitmesini sağlar. Asıl amacı saat sıklığını artırarak başarımı artırmaktır. Farklı kaynakları aynı anda, farklı işler tarafından kullanarak çalışır.</a:t>
            </a:r>
            <a:endParaRPr lang="tr-TR" sz="3200" dirty="0">
              <a:latin typeface="Times New Roman" panose="02020603050405020304" pitchFamily="18" charset="0"/>
              <a:ea typeface="Times New Roman" panose="02020603050405020304" pitchFamily="18" charset="0"/>
            </a:endParaRPr>
          </a:p>
          <a:p>
            <a:pPr algn="just">
              <a:lnSpc>
                <a:spcPct val="150000"/>
              </a:lnSpc>
              <a:spcAft>
                <a:spcPts val="1125"/>
              </a:spcAft>
            </a:pPr>
            <a:endParaRPr lang="tr-TR" sz="3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44164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193074" y="296992"/>
            <a:ext cx="9144000" cy="792480"/>
          </a:xfrm>
        </p:spPr>
        <p:txBody>
          <a:bodyPr>
            <a:normAutofit fontScale="90000"/>
          </a:bodyPr>
          <a:lstStyle/>
          <a:p>
            <a:r>
              <a:rPr lang="tr-TR" sz="4500" b="1" dirty="0" err="1"/>
              <a:t>Pipeline</a:t>
            </a:r>
            <a:r>
              <a:rPr lang="tr-TR" sz="4500" b="1" dirty="0"/>
              <a:t> </a:t>
            </a:r>
            <a:r>
              <a:rPr lang="tr-TR" sz="4500" b="1" dirty="0" err="1"/>
              <a:t>ın</a:t>
            </a:r>
            <a:r>
              <a:rPr lang="tr-TR" sz="4500" b="1" dirty="0"/>
              <a:t> işlemci çalışmasında kullanımı</a:t>
            </a:r>
            <a:endParaRPr lang="tr-TR" sz="4500" dirty="0"/>
          </a:p>
        </p:txBody>
      </p:sp>
      <p:sp>
        <p:nvSpPr>
          <p:cNvPr id="3" name="Unvan 1"/>
          <p:cNvSpPr txBox="1">
            <a:spLocks/>
          </p:cNvSpPr>
          <p:nvPr/>
        </p:nvSpPr>
        <p:spPr>
          <a:xfrm>
            <a:off x="1092926" y="1846217"/>
            <a:ext cx="9144000" cy="4171406"/>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a:p>
            <a:endParaRPr lang="tr-TR" sz="2500" b="1" dirty="0">
              <a:solidFill>
                <a:schemeClr val="bg1">
                  <a:lumMod val="75000"/>
                </a:schemeClr>
              </a:solidFill>
              <a:latin typeface="Sitka Heading" panose="02000505000000020004" pitchFamily="2" charset="0"/>
              <a:cs typeface="Times New Roman" panose="02020603050405020304" pitchFamily="18" charset="0"/>
            </a:endParaRPr>
          </a:p>
        </p:txBody>
      </p:sp>
      <p:sp>
        <p:nvSpPr>
          <p:cNvPr id="4" name="Dikdörtgen 3"/>
          <p:cNvSpPr/>
          <p:nvPr/>
        </p:nvSpPr>
        <p:spPr>
          <a:xfrm>
            <a:off x="1092926" y="1004989"/>
            <a:ext cx="9596846" cy="5184048"/>
          </a:xfrm>
          <a:prstGeom prst="rect">
            <a:avLst/>
          </a:prstGeom>
        </p:spPr>
        <p:txBody>
          <a:bodyPr wrap="square">
            <a:spAutoFit/>
          </a:bodyPr>
          <a:lstStyle/>
          <a:p>
            <a:pPr algn="just">
              <a:lnSpc>
                <a:spcPct val="150000"/>
              </a:lnSpc>
              <a:spcAft>
                <a:spcPts val="1125"/>
              </a:spcAft>
            </a:pPr>
            <a:r>
              <a:rPr lang="tr-TR" sz="3200" dirty="0"/>
              <a:t>Tek </a:t>
            </a:r>
            <a:r>
              <a:rPr lang="tr-TR" sz="3200"/>
              <a:t>çekirdekli işlemcilerde, </a:t>
            </a:r>
            <a:r>
              <a:rPr lang="tr-TR" sz="3200" dirty="0"/>
              <a:t>bir komut bitince diğer komut çalışmaya başlar. Her saat vuruşunda bir komut girer, bir komut çıkar. Yani buyruk başına düşen çevrim sayısı 1’dir. Boru hattı yöntemi ise çoklu buyrukların örtüşmeli yürütümüdür. Birbirini bağlayan komutlar haricinde bir buyruğun işlemi gerçekleştirilirken diğer komut işleme girebilir. </a:t>
            </a:r>
            <a:endParaRPr lang="tr-TR" sz="3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925155718"/>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892</Words>
  <Application>Microsoft Office PowerPoint</Application>
  <PresentationFormat>Geniş ekran</PresentationFormat>
  <Paragraphs>74</Paragraphs>
  <Slides>32</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32</vt:i4>
      </vt:variant>
    </vt:vector>
  </HeadingPairs>
  <TitlesOfParts>
    <vt:vector size="38" baseType="lpstr">
      <vt:lpstr>Arial</vt:lpstr>
      <vt:lpstr>Calibri</vt:lpstr>
      <vt:lpstr>Calibri Light</vt:lpstr>
      <vt:lpstr>Sitka Heading</vt:lpstr>
      <vt:lpstr>Times New Roman</vt:lpstr>
      <vt:lpstr>Office Teması</vt:lpstr>
      <vt:lpstr>Bilgisayar Mimarisi BMB 3009 Hafta 4</vt:lpstr>
      <vt:lpstr> Dersin Özeti  İşlemci Hızından pipeline a geçiş Pipeline yapısı Pipeline işlemci mimarisi   </vt:lpstr>
      <vt:lpstr>İşlemci Hızı</vt:lpstr>
      <vt:lpstr>İşlemci Hızı</vt:lpstr>
      <vt:lpstr>İşlemci Hızı</vt:lpstr>
      <vt:lpstr>İşlemci Hızı</vt:lpstr>
      <vt:lpstr>İşlemci Hızı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avantajları</vt:lpstr>
      <vt:lpstr>Pipeline ın avantajları</vt:lpstr>
      <vt:lpstr>Pipeline ın dezavantajları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Pipeline ın işlemci çalışmasında kullanımı</vt:lpstr>
      <vt:lpstr>Teşekkürler.</vt:lpstr>
      <vt:lpstr>  Kaynaklar:   1- Wikipedia pipeline işlemci tasarımı 2- https://slideplayer.biz.tr/slide/10087525/ 3- https://user.ceng.metu.edu.tr/~erman/kku/bilgisayardonanimi/4hafta/islemci.pdf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MARKA SATIŞ RAKAMLARI İLE MÜŞTERİ TWITTER YORUMLARI ARASINDAKİ İLİŞKİNİN İNCELENMESİ</dc:title>
  <dc:creator>nebi seren</dc:creator>
  <cp:lastModifiedBy>nebi seren</cp:lastModifiedBy>
  <cp:revision>111</cp:revision>
  <dcterms:created xsi:type="dcterms:W3CDTF">2022-05-06T05:47:56Z</dcterms:created>
  <dcterms:modified xsi:type="dcterms:W3CDTF">2024-10-24T17:29:57Z</dcterms:modified>
</cp:coreProperties>
</file>

<file path=docProps/thumbnail.jpeg>
</file>